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391" r:id="rId2"/>
    <p:sldId id="378" r:id="rId3"/>
    <p:sldId id="660" r:id="rId4"/>
    <p:sldId id="650" r:id="rId5"/>
    <p:sldId id="663" r:id="rId6"/>
    <p:sldId id="661" r:id="rId7"/>
    <p:sldId id="653" r:id="rId8"/>
    <p:sldId id="651" r:id="rId9"/>
    <p:sldId id="291" r:id="rId10"/>
    <p:sldId id="649" r:id="rId11"/>
    <p:sldId id="401" r:id="rId12"/>
    <p:sldId id="662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13"/>
    <p:restoredTop sz="94386"/>
  </p:normalViewPr>
  <p:slideViewPr>
    <p:cSldViewPr snapToGrid="0">
      <p:cViewPr varScale="1">
        <p:scale>
          <a:sx n="105" d="100"/>
          <a:sy n="105" d="100"/>
        </p:scale>
        <p:origin x="192" y="5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580822-D5F8-46E1-AE9C-3A4C27E931CD}" type="datetimeFigureOut">
              <a:rPr lang="zh-CN" altLang="en-US" smtClean="0"/>
              <a:t>2023/7/7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A5982E-033B-43DB-9887-962DD1565E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17386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963850D-E054-4395-8AFB-DEFB3646A71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77552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FFEBED-FB88-48F9-9664-5CD9558B3A5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9738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FFEBED-FB88-48F9-9664-5CD9558B3A5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37721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FFFEBED-FB88-48F9-9664-5CD9558B3A5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0284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9B1517-FFE1-4E2D-A18B-BC77ADAE99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D4B7F5D-A75F-4765-942A-E08DEB22E6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10009F-F77C-4938-BA62-1BBE4ED315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B925D5A-E4AC-44AB-BC45-8EB5D0044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F23A5A-924B-47C6-8555-D17F450C6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692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5328655-075F-4559-9108-B1DC598EB0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BEA9E44-573F-4AA6-9B48-E6161A64AF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FBABB4-89EE-483D-9F03-281A323EB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3AC55C-9E50-4729-8DB0-7DEFFD80A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4D3D32-F35B-4EE0-A334-315467A95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8714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81BF113-41DF-4E26-9151-63A11EFCEE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F1A82B2-6D22-4979-9AE4-0BC9578E5B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C561AB-C5FB-4B9B-AA2C-083F2121FB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C59B0E-A1C1-4E33-A035-C0C4E464F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75CA77-D5C3-45D5-B87B-19A35D26A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42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279C7C-13C4-4EE1-9D8B-5447F5A7F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7802D4-06A0-4D35-BAEA-4C080F0AA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28AA0CF-F080-4B7F-9AC8-E6E3623D1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79BBA1-0890-45BF-B9D5-CCB1C285F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823D2F3-DC60-4645-AA43-CEB815D264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66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A193A6-CBD6-4B6C-A474-02E080FB7B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5C400C3-B62C-48CF-A0BD-0BAEE21D7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6B2233-9AAD-4017-9918-43D718E79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35DAB57-3B5F-4E23-BF2E-28010AA156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113693-8306-4016-B64E-1EA9A2947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0175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0A98B0-949D-4F49-AE5E-D4E017800D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5918A18-FF04-4592-AEAC-71EAA6C7C8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1F8C44A-0F46-4EA4-AA06-C611605F70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27C556D-B650-48E1-8DE1-D933E9E67A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6F41E89-A8F9-46FC-9523-DF81FE0B4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5AE9688-8BE9-4D43-B73C-EB3EB41D71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7812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46BE0D-1D8D-437E-BC45-08EBFEEDAB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9D75DC3-938B-4AC4-A9F2-49C8BA9952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152B3BB-E0E1-496F-A48C-7BA7A61010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3BE72B5-BA83-4AEA-98D4-CC410033AC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9A3FD20A-50D7-40CD-8A58-B082E06E89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3BC5F6E-8B3E-49B1-9236-E901E08487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78C24D1-F2D3-4CB8-846D-03CD50F15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F1DC0C8-E1E9-4DBB-9F9F-7CB7D4AA0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0306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4D6C32-32E1-43F4-AB21-106D59993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773310F-9A00-4F86-B9F8-8CFD339E0A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FF8485-BA88-4234-B105-C0524ABAA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A82DFAF-B15E-4181-96DD-B6D629951D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90829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F00E88D7-E3BA-4FC7-998A-FDF42DE19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1313555-551F-4F97-BC04-86CC64AA1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1458D8E-E69E-4F9B-9AD2-0140AEB051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33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2F01C0-C30B-4E75-AC75-EB35A22BDA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E93E03C-3AD4-468A-9DBE-2BCE9E3DB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AE1C415-F8D2-45F4-8915-223CF7CA12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9BB3241-4DFF-4B74-95AB-21C7E9723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74D4BBB-6D0C-452B-BB98-A25C8CCBE8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CCF8437-C5D0-45D8-9CEF-FB02119A2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34127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8C304A7-9C28-427F-B0A0-67BEE564B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E7FDA79-9444-4F35-85F2-E3B69D56DB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29FC564-226D-453B-AD33-52947C05E4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B268A5-B950-4269-936C-CF08DA7DF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4216FA8-345C-42A2-A5B7-20D7D2A4B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29F1582-51F0-4B4E-B421-A60FD7D52B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9360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82CC29B-1F8A-4714-8A2E-6EBECA183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5A3840-3689-4D7B-BA0A-15C1F1A965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E4F037B-53E8-458C-8180-4165D1E134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1DD4C77-1AAB-4220-ACD7-D66197F649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A540A1-02CE-472F-A7E9-75A5B22C4E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91701C-B020-4E94-B96B-51CB92F6B9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4576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图片包含 徽标&#10;&#10;描述已自动生成">
            <a:extLst>
              <a:ext uri="{FF2B5EF4-FFF2-40B4-BE49-F238E27FC236}">
                <a16:creationId xmlns:a16="http://schemas.microsoft.com/office/drawing/2014/main" id="{0F493AFF-4946-46C2-90EF-039D7D75C8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438475" cy="144785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0075C22D-050D-4EF6-99A8-2BF58AE9A8B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25900" y="1"/>
            <a:ext cx="1566099" cy="1617956"/>
          </a:xfrm>
          <a:prstGeom prst="rect">
            <a:avLst/>
          </a:prstGeom>
        </p:spPr>
      </p:pic>
      <p:sp>
        <p:nvSpPr>
          <p:cNvPr id="12" name="日期占位符 4">
            <a:extLst>
              <a:ext uri="{FF2B5EF4-FFF2-40B4-BE49-F238E27FC236}">
                <a16:creationId xmlns:a16="http://schemas.microsoft.com/office/drawing/2014/main" id="{7F59B274-D666-43B0-A7CA-FC4DAF41F700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360000" y="6492875"/>
            <a:ext cx="2743200" cy="365125"/>
          </a:xfrm>
        </p:spPr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14" name="页脚占位符 6">
            <a:extLst>
              <a:ext uri="{FF2B5EF4-FFF2-40B4-BE49-F238E27FC236}">
                <a16:creationId xmlns:a16="http://schemas.microsoft.com/office/drawing/2014/main" id="{D6B1DCF4-E1C7-4B77-8DE3-3CD67233C8EE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altLang="zh-CN"/>
              <a:t>Flow Meeting</a:t>
            </a:r>
            <a:endParaRPr lang="zh-CN" altLang="en-US" baseline="30000" dirty="0"/>
          </a:p>
        </p:txBody>
      </p:sp>
      <p:sp>
        <p:nvSpPr>
          <p:cNvPr id="15" name="灯片编号占位符 12">
            <a:extLst>
              <a:ext uri="{FF2B5EF4-FFF2-40B4-BE49-F238E27FC236}">
                <a16:creationId xmlns:a16="http://schemas.microsoft.com/office/drawing/2014/main" id="{AB906F5F-92CB-4F7F-B3DB-D740FF1A263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051239" y="6492875"/>
            <a:ext cx="2743200" cy="365125"/>
          </a:xfrm>
        </p:spPr>
        <p:txBody>
          <a:bodyPr/>
          <a:lstStyle/>
          <a:p>
            <a:fld id="{EFCEAB9B-6D57-4A5A-9894-206401AFA3A0}" type="slidenum">
              <a:rPr lang="zh-CN" altLang="en-US" smtClean="0"/>
              <a:t>1</a:t>
            </a:fld>
            <a:endParaRPr lang="zh-CN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15A4D06E-3025-41A4-E9B2-D00EC0A06C85}"/>
                  </a:ext>
                </a:extLst>
              </p:cNvPr>
              <p:cNvSpPr txBox="1"/>
              <p:nvPr/>
            </p:nvSpPr>
            <p:spPr>
              <a:xfrm>
                <a:off x="16090" y="2532353"/>
                <a:ext cx="12192000" cy="1210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 b="1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Anti-flow of Mesons </a:t>
                </a:r>
              </a:p>
              <a:p>
                <a:pPr algn="ctr"/>
                <a:r>
                  <a:rPr lang="en-US" altLang="zh-CN" sz="3600" b="1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in Au + Au Collisions at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CN" sz="3600" b="1" i="1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altLang="zh-CN" sz="3600" b="1" i="1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3600" b="1" i="1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𝒔</m:t>
                            </m:r>
                          </m:e>
                          <m:sub>
                            <m:r>
                              <a:rPr lang="en-US" altLang="zh-CN" sz="3600" b="1" i="1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𝑵𝑵</m:t>
                            </m:r>
                          </m:sub>
                        </m:sSub>
                      </m:e>
                    </m:rad>
                  </m:oMath>
                </a14:m>
                <a:r>
                  <a:rPr lang="en-US" altLang="zh-CN" sz="3600" b="1" dirty="0">
                    <a:latin typeface="Times New Roman" panose="02020603050405020304" pitchFamily="18" charset="0"/>
                    <a:ea typeface="宋体" panose="02010600030101010101" pitchFamily="2" charset="-122"/>
                    <a:cs typeface="Times New Roman" panose="02020603050405020304" pitchFamily="18" charset="0"/>
                  </a:rPr>
                  <a:t> = 3, 3.2, 3.5, 3.9 GeV </a:t>
                </a:r>
              </a:p>
            </p:txBody>
          </p:sp>
        </mc:Choice>
        <mc:Fallback xmlns=""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15A4D06E-3025-41A4-E9B2-D00EC0A06C8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090" y="2532353"/>
                <a:ext cx="12192000" cy="1210652"/>
              </a:xfrm>
              <a:prstGeom prst="rect">
                <a:avLst/>
              </a:prstGeom>
              <a:blipFill>
                <a:blip r:embed="rId5"/>
                <a:stretch>
                  <a:fillRect t="-7292" b="-16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9" name="副标题 2">
            <a:extLst>
              <a:ext uri="{FF2B5EF4-FFF2-40B4-BE49-F238E27FC236}">
                <a16:creationId xmlns:a16="http://schemas.microsoft.com/office/drawing/2014/main" id="{0414A907-5D8A-E5FF-C1EB-C606437A11D9}"/>
              </a:ext>
            </a:extLst>
          </p:cNvPr>
          <p:cNvSpPr txBox="1">
            <a:spLocks/>
          </p:cNvSpPr>
          <p:nvPr/>
        </p:nvSpPr>
        <p:spPr>
          <a:xfrm>
            <a:off x="1540090" y="4419814"/>
            <a:ext cx="9144000" cy="15364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2000" b="1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Zuowen</a:t>
            </a:r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Liu</a:t>
            </a:r>
          </a:p>
          <a:p>
            <a:r>
              <a:rPr lang="en-US" altLang="zh-CN" sz="20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Central China Normal University</a:t>
            </a:r>
          </a:p>
          <a:p>
            <a:endParaRPr lang="en-US" altLang="zh-CN" sz="2000" b="1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90711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2ACFA6-C216-40D4-AC1D-D5771088ED34}"/>
              </a:ext>
            </a:extLst>
          </p:cNvPr>
          <p:cNvSpPr txBox="1"/>
          <p:nvPr/>
        </p:nvSpPr>
        <p:spPr>
          <a:xfrm>
            <a:off x="3249681" y="160917"/>
            <a:ext cx="565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Paper</a:t>
            </a:r>
            <a:r>
              <a:rPr lang="zh-CN" altLang="en-US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proposal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60BF17F-EE3B-497F-B9D4-FA1A1678BF5F}"/>
              </a:ext>
            </a:extLst>
          </p:cNvPr>
          <p:cNvSpPr txBox="1"/>
          <p:nvPr/>
        </p:nvSpPr>
        <p:spPr>
          <a:xfrm>
            <a:off x="397562" y="1032738"/>
            <a:ext cx="1120972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Title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Directed and Elliptic Flow of Light and Strange Hadrons in Au + Au Collisions at $\sqrt{s_{\</a:t>
            </a:r>
            <a:r>
              <a:rPr lang="en-US" altLang="zh-CN" sz="16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mathrm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{NN}}}$ = 3.0 - 3.9 GeV from the Fixed-Target program at RHIC-STAR</a:t>
            </a:r>
          </a:p>
          <a:p>
            <a:endParaRPr lang="en-US" altLang="zh-CN" sz="16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zh-CN" sz="1600" b="1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Abstract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:</a:t>
            </a:r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Directed and elliptic flow ($v_1$, $v_2$) are the first and second harmonic coefficients in the Fourier expansion of the final state particle azimuthal distribution measured in heavy-ion collisions. They are sensitive to the equation of state (</a:t>
            </a:r>
            <a:r>
              <a:rPr lang="en-US" altLang="zh-CN" sz="16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EoS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 and degree of freedom of the produced medium. The number of constituent quark (NCQ) scaling of $v_2$ of  identified hadrons, indicating the partonic degree of freedom in the medium, is found to hold for collision energies at $\sqrt{s_{NN}}$ = 7.7 GeV and above, but is broken at  $\sqrt{s_{NN}}$ = 3.0 GeV. Systematic study of the identified hadron $v_2$ between collision energies of 3.0 and 7.7 GeV will help better understand the nature of the produced medium and its </a:t>
            </a:r>
            <a:r>
              <a:rPr lang="en-US" altLang="zh-CN" sz="16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EoS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</a:p>
          <a:p>
            <a:pPr>
              <a:defRPr/>
            </a:pPr>
            <a:endParaRPr lang="en-US" altLang="zh-CN" sz="16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defRPr/>
            </a:pP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With the data from STAR fixed-target program, we will present $v_1$ and $v_2$ results of light and strange hadrons as a function of $</a:t>
            </a:r>
            <a:r>
              <a:rPr lang="en-US" altLang="zh-CN" sz="16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p_T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$, rapidity, and centrality in Au + Au collisions at $\sqrt{s_{NN}}$ = 3.0, 3.2, 3.5, and 3.9 GeV, corresponding to baryon chemical potential ($\</a:t>
            </a:r>
            <a:r>
              <a:rPr lang="en-US" altLang="zh-CN" sz="16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mu_B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$) ranges between 630 - 760 MeV. Furthermore, the kaon $v_1$ will be presented as a function of transverse momentum ($</a:t>
            </a:r>
            <a:r>
              <a:rPr lang="en-US" altLang="zh-CN" sz="16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p_T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$), predicted to be sensitive to kaon mean-field interactions at these energies. The NCQ scaling of $v_2$ will be tested to probe the degree of freedom of the medium. These measurements incorporated with model comparisons will help to infer the QCD phase structure and nuclear matter </a:t>
            </a:r>
            <a:r>
              <a:rPr lang="en-US" altLang="zh-CN" sz="16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EoS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in the high baryon density region.</a:t>
            </a:r>
          </a:p>
          <a:p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endParaRPr lang="en-US" altLang="zh-CN" sz="16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Target journal: PRL/PRC</a:t>
            </a:r>
          </a:p>
          <a:p>
            <a:endParaRPr lang="en-US" altLang="zh-CN" sz="16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Next</a:t>
            </a:r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few</a:t>
            </a:r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slides</a:t>
            </a:r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show</a:t>
            </a:r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proposed</a:t>
            </a:r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figures</a:t>
            </a:r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for</a:t>
            </a:r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 short</a:t>
            </a:r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PRL</a:t>
            </a:r>
            <a:r>
              <a:rPr lang="zh-CN" altLang="en-US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paper.</a:t>
            </a:r>
          </a:p>
          <a:p>
            <a:endParaRPr lang="en-US" altLang="zh-CN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D3A0EF2-19FE-4D16-99AD-46B2A8874D68}"/>
              </a:ext>
            </a:extLst>
          </p:cNvPr>
          <p:cNvCxnSpPr>
            <a:cxnSpLocks/>
          </p:cNvCxnSpPr>
          <p:nvPr/>
        </p:nvCxnSpPr>
        <p:spPr>
          <a:xfrm>
            <a:off x="360000" y="752620"/>
            <a:ext cx="11434439" cy="50479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4">
            <a:extLst>
              <a:ext uri="{FF2B5EF4-FFF2-40B4-BE49-F238E27FC236}">
                <a16:creationId xmlns:a16="http://schemas.microsoft.com/office/drawing/2014/main" id="{21CB407F-917F-46B2-9E36-D0579B57CA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2875"/>
            <a:ext cx="2743200" cy="365125"/>
          </a:xfrm>
        </p:spPr>
        <p:txBody>
          <a:bodyPr/>
          <a:lstStyle/>
          <a:p>
            <a:r>
              <a:rPr lang="en-US" altLang="zh-CN"/>
              <a:t>2023/6/20</a:t>
            </a:r>
            <a:endParaRPr lang="zh-CN" altLang="en-US" dirty="0"/>
          </a:p>
        </p:txBody>
      </p:sp>
      <p:sp>
        <p:nvSpPr>
          <p:cNvPr id="14" name="灯片编号占位符 12">
            <a:extLst>
              <a:ext uri="{FF2B5EF4-FFF2-40B4-BE49-F238E27FC236}">
                <a16:creationId xmlns:a16="http://schemas.microsoft.com/office/drawing/2014/main" id="{14C23513-F9BD-4EF1-9AF8-657C22EA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1239" y="6492875"/>
            <a:ext cx="2743200" cy="365125"/>
          </a:xfrm>
        </p:spPr>
        <p:txBody>
          <a:bodyPr/>
          <a:lstStyle/>
          <a:p>
            <a:fld id="{EFCEAB9B-6D57-4A5A-9894-206401AFA3A0}" type="slidenum">
              <a:rPr lang="zh-CN" altLang="en-US" smtClean="0"/>
              <a:t>10</a:t>
            </a:fld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92FDAAA-A660-4929-A87B-8A199B0C04EA}"/>
              </a:ext>
            </a:extLst>
          </p:cNvPr>
          <p:cNvCxnSpPr>
            <a:cxnSpLocks/>
          </p:cNvCxnSpPr>
          <p:nvPr/>
        </p:nvCxnSpPr>
        <p:spPr>
          <a:xfrm>
            <a:off x="360000" y="6544525"/>
            <a:ext cx="11434439" cy="0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页脚占位符 6">
            <a:extLst>
              <a:ext uri="{FF2B5EF4-FFF2-40B4-BE49-F238E27FC236}">
                <a16:creationId xmlns:a16="http://schemas.microsoft.com/office/drawing/2014/main" id="{6F573721-A73C-4013-A124-16988256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altLang="zh-CN"/>
              <a:t>Flow Meeting</a:t>
            </a:r>
            <a:endParaRPr lang="zh-CN" altLang="en-US" baseline="30000" dirty="0"/>
          </a:p>
        </p:txBody>
      </p:sp>
    </p:spTree>
    <p:extLst>
      <p:ext uri="{BB962C8B-B14F-4D97-AF65-F5344CB8AC3E}">
        <p14:creationId xmlns:p14="http://schemas.microsoft.com/office/powerpoint/2010/main" val="7918630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63642516-FB39-E887-3173-C1EB3B7A95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7064705" y="1196045"/>
            <a:ext cx="3973068" cy="500606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83B729-CB3B-4763-893F-CEA3CA508AF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32299" y="316118"/>
            <a:ext cx="6162128" cy="6306727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642ACFA6-C216-40D4-AC1D-D5771088ED34}"/>
              </a:ext>
            </a:extLst>
          </p:cNvPr>
          <p:cNvSpPr txBox="1"/>
          <p:nvPr/>
        </p:nvSpPr>
        <p:spPr>
          <a:xfrm>
            <a:off x="1469406" y="65252"/>
            <a:ext cx="9215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Pion dv1/</a:t>
            </a:r>
            <a:r>
              <a:rPr lang="en-US" altLang="zh-CN" sz="3600" b="1" dirty="0" err="1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dy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: </a:t>
            </a:r>
            <a:r>
              <a:rPr lang="en-US" altLang="zh-CN" sz="3600" b="1" dirty="0" err="1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en-US" altLang="zh-CN" sz="3600" b="1" baseline="-25000" dirty="0" err="1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Window Dependence</a:t>
            </a:r>
            <a:endParaRPr lang="zh-CN" altLang="en-US" sz="3600" b="1" dirty="0">
              <a:solidFill>
                <a:prstClr val="black"/>
              </a:solidFill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D3A0EF2-19FE-4D16-99AD-46B2A8874D68}"/>
              </a:ext>
            </a:extLst>
          </p:cNvPr>
          <p:cNvCxnSpPr>
            <a:cxnSpLocks/>
          </p:cNvCxnSpPr>
          <p:nvPr/>
        </p:nvCxnSpPr>
        <p:spPr>
          <a:xfrm>
            <a:off x="360000" y="752620"/>
            <a:ext cx="11434439" cy="0"/>
          </a:xfrm>
          <a:prstGeom prst="line">
            <a:avLst/>
          </a:prstGeom>
          <a:ln w="38100" cmpd="sng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4">
            <a:extLst>
              <a:ext uri="{FF2B5EF4-FFF2-40B4-BE49-F238E27FC236}">
                <a16:creationId xmlns:a16="http://schemas.microsoft.com/office/drawing/2014/main" id="{21CB407F-917F-46B2-9E36-D0579B57CA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2875"/>
            <a:ext cx="2743200" cy="365125"/>
          </a:xfrm>
        </p:spPr>
        <p:txBody>
          <a:bodyPr/>
          <a:lstStyle/>
          <a:p>
            <a:r>
              <a:rPr lang="en-US" altLang="zh-CN"/>
              <a:t>2023/6/20</a:t>
            </a:r>
            <a:endParaRPr lang="zh-CN" altLang="en-US" dirty="0"/>
          </a:p>
        </p:txBody>
      </p:sp>
      <p:sp>
        <p:nvSpPr>
          <p:cNvPr id="14" name="灯片编号占位符 12">
            <a:extLst>
              <a:ext uri="{FF2B5EF4-FFF2-40B4-BE49-F238E27FC236}">
                <a16:creationId xmlns:a16="http://schemas.microsoft.com/office/drawing/2014/main" id="{14C23513-F9BD-4EF1-9AF8-657C22EA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1239" y="6492875"/>
            <a:ext cx="2743200" cy="365125"/>
          </a:xfrm>
        </p:spPr>
        <p:txBody>
          <a:bodyPr/>
          <a:lstStyle/>
          <a:p>
            <a:fld id="{EFCEAB9B-6D57-4A5A-9894-206401AFA3A0}" type="slidenum">
              <a:rPr lang="zh-CN" altLang="en-US" smtClean="0"/>
              <a:t>11</a:t>
            </a:fld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92FDAAA-A660-4929-A87B-8A199B0C04EA}"/>
              </a:ext>
            </a:extLst>
          </p:cNvPr>
          <p:cNvCxnSpPr>
            <a:cxnSpLocks/>
          </p:cNvCxnSpPr>
          <p:nvPr/>
        </p:nvCxnSpPr>
        <p:spPr>
          <a:xfrm>
            <a:off x="360000" y="6544525"/>
            <a:ext cx="11434439" cy="0"/>
          </a:xfrm>
          <a:prstGeom prst="line">
            <a:avLst/>
          </a:prstGeom>
          <a:ln w="38100" cmpd="sng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页脚占位符 6">
            <a:extLst>
              <a:ext uri="{FF2B5EF4-FFF2-40B4-BE49-F238E27FC236}">
                <a16:creationId xmlns:a16="http://schemas.microsoft.com/office/drawing/2014/main" id="{6F573721-A73C-4013-A124-16988256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altLang="zh-CN"/>
              <a:t>Flow Meeting</a:t>
            </a:r>
            <a:endParaRPr lang="zh-CN" altLang="en-US" baseline="30000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C62CB0A-E044-7E3A-3DD0-C1B3A1BC410D}"/>
              </a:ext>
            </a:extLst>
          </p:cNvPr>
          <p:cNvSpPr txBox="1"/>
          <p:nvPr/>
        </p:nvSpPr>
        <p:spPr>
          <a:xfrm>
            <a:off x="7038508" y="1172388"/>
            <a:ext cx="40254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Fitting function: v1 = p0*y + p1*y^3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Fitting range: -1 &lt;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y_CM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&lt; 0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ABFD898-9EC5-E3F6-E0BF-D53C578A32FD}"/>
              </a:ext>
            </a:extLst>
          </p:cNvPr>
          <p:cNvSpPr txBox="1"/>
          <p:nvPr/>
        </p:nvSpPr>
        <p:spPr>
          <a:xfrm>
            <a:off x="7795187" y="5737262"/>
            <a:ext cx="28707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solidFill>
                  <a:srgbClr val="C00000"/>
                </a:solidFill>
              </a:rPr>
              <a:t>Request preliminary</a:t>
            </a:r>
            <a:endParaRPr kumimoji="1" lang="zh-CN" altLang="en-US" sz="24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2266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2ACFA6-C216-40D4-AC1D-D5771088ED34}"/>
              </a:ext>
            </a:extLst>
          </p:cNvPr>
          <p:cNvSpPr txBox="1"/>
          <p:nvPr/>
        </p:nvSpPr>
        <p:spPr>
          <a:xfrm>
            <a:off x="3249681" y="160917"/>
            <a:ext cx="565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Fig.</a:t>
            </a:r>
            <a:r>
              <a:rPr lang="zh-CN" altLang="en-US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2 (v</a:t>
            </a:r>
            <a:r>
              <a:rPr lang="en-US" altLang="zh-CN" sz="3600" b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/v</a:t>
            </a:r>
            <a:r>
              <a:rPr lang="en-US" altLang="zh-CN" sz="3600" b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vs. y)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D3A0EF2-19FE-4D16-99AD-46B2A8874D68}"/>
              </a:ext>
            </a:extLst>
          </p:cNvPr>
          <p:cNvCxnSpPr>
            <a:cxnSpLocks/>
          </p:cNvCxnSpPr>
          <p:nvPr/>
        </p:nvCxnSpPr>
        <p:spPr>
          <a:xfrm>
            <a:off x="360000" y="752620"/>
            <a:ext cx="11434439" cy="50479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4">
            <a:extLst>
              <a:ext uri="{FF2B5EF4-FFF2-40B4-BE49-F238E27FC236}">
                <a16:creationId xmlns:a16="http://schemas.microsoft.com/office/drawing/2014/main" id="{21CB407F-917F-46B2-9E36-D0579B57CA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2875"/>
            <a:ext cx="2743200" cy="365125"/>
          </a:xfrm>
        </p:spPr>
        <p:txBody>
          <a:bodyPr/>
          <a:lstStyle/>
          <a:p>
            <a:r>
              <a:rPr lang="en-US" altLang="zh-CN"/>
              <a:t>2023/6/20</a:t>
            </a:r>
            <a:endParaRPr lang="zh-CN" altLang="en-US" dirty="0"/>
          </a:p>
        </p:txBody>
      </p:sp>
      <p:sp>
        <p:nvSpPr>
          <p:cNvPr id="14" name="灯片编号占位符 12">
            <a:extLst>
              <a:ext uri="{FF2B5EF4-FFF2-40B4-BE49-F238E27FC236}">
                <a16:creationId xmlns:a16="http://schemas.microsoft.com/office/drawing/2014/main" id="{14C23513-F9BD-4EF1-9AF8-657C22EA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1239" y="6492875"/>
            <a:ext cx="2743200" cy="365125"/>
          </a:xfrm>
        </p:spPr>
        <p:txBody>
          <a:bodyPr/>
          <a:lstStyle/>
          <a:p>
            <a:fld id="{EFCEAB9B-6D57-4A5A-9894-206401AFA3A0}" type="slidenum">
              <a:rPr lang="zh-CN" altLang="en-US" smtClean="0"/>
              <a:t>12</a:t>
            </a:fld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92FDAAA-A660-4929-A87B-8A199B0C04EA}"/>
              </a:ext>
            </a:extLst>
          </p:cNvPr>
          <p:cNvCxnSpPr>
            <a:cxnSpLocks/>
          </p:cNvCxnSpPr>
          <p:nvPr/>
        </p:nvCxnSpPr>
        <p:spPr>
          <a:xfrm>
            <a:off x="360000" y="6544525"/>
            <a:ext cx="11434439" cy="0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页脚占位符 6">
            <a:extLst>
              <a:ext uri="{FF2B5EF4-FFF2-40B4-BE49-F238E27FC236}">
                <a16:creationId xmlns:a16="http://schemas.microsoft.com/office/drawing/2014/main" id="{6F573721-A73C-4013-A124-16988256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altLang="zh-CN"/>
              <a:t>Flow Meeting</a:t>
            </a:r>
            <a:endParaRPr lang="zh-CN" altLang="en-US" baseline="30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9B9CE87-933D-D404-AEBB-5C6551AD9D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00" y="1012450"/>
            <a:ext cx="11243137" cy="516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568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D3A0EF2-19FE-4D16-99AD-46B2A8874D68}"/>
              </a:ext>
            </a:extLst>
          </p:cNvPr>
          <p:cNvCxnSpPr>
            <a:cxnSpLocks/>
          </p:cNvCxnSpPr>
          <p:nvPr/>
        </p:nvCxnSpPr>
        <p:spPr>
          <a:xfrm>
            <a:off x="360000" y="752620"/>
            <a:ext cx="11434439" cy="0"/>
          </a:xfrm>
          <a:prstGeom prst="line">
            <a:avLst/>
          </a:prstGeom>
          <a:ln w="38100" cmpd="sng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4">
            <a:extLst>
              <a:ext uri="{FF2B5EF4-FFF2-40B4-BE49-F238E27FC236}">
                <a16:creationId xmlns:a16="http://schemas.microsoft.com/office/drawing/2014/main" id="{21CB407F-917F-46B2-9E36-D0579B57CA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2875"/>
            <a:ext cx="2743200" cy="365125"/>
          </a:xfrm>
        </p:spPr>
        <p:txBody>
          <a:bodyPr/>
          <a:lstStyle/>
          <a:p>
            <a:r>
              <a:rPr lang="en-US" altLang="zh-CN"/>
              <a:t>2023/6/20</a:t>
            </a:r>
            <a:endParaRPr lang="zh-CN" altLang="en-US" dirty="0"/>
          </a:p>
        </p:txBody>
      </p:sp>
      <p:sp>
        <p:nvSpPr>
          <p:cNvPr id="14" name="灯片编号占位符 12">
            <a:extLst>
              <a:ext uri="{FF2B5EF4-FFF2-40B4-BE49-F238E27FC236}">
                <a16:creationId xmlns:a16="http://schemas.microsoft.com/office/drawing/2014/main" id="{14C23513-F9BD-4EF1-9AF8-657C22EA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1239" y="6492875"/>
            <a:ext cx="2743200" cy="365125"/>
          </a:xfrm>
        </p:spPr>
        <p:txBody>
          <a:bodyPr/>
          <a:lstStyle/>
          <a:p>
            <a:fld id="{EFCEAB9B-6D57-4A5A-9894-206401AFA3A0}" type="slidenum">
              <a:rPr lang="zh-CN" altLang="en-US" smtClean="0"/>
              <a:t>2</a:t>
            </a:fld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92FDAAA-A660-4929-A87B-8A199B0C04EA}"/>
              </a:ext>
            </a:extLst>
          </p:cNvPr>
          <p:cNvCxnSpPr>
            <a:cxnSpLocks/>
          </p:cNvCxnSpPr>
          <p:nvPr/>
        </p:nvCxnSpPr>
        <p:spPr>
          <a:xfrm>
            <a:off x="360000" y="6544525"/>
            <a:ext cx="11434439" cy="0"/>
          </a:xfrm>
          <a:prstGeom prst="line">
            <a:avLst/>
          </a:prstGeom>
          <a:ln w="38100" cmpd="sng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页脚占位符 6">
            <a:extLst>
              <a:ext uri="{FF2B5EF4-FFF2-40B4-BE49-F238E27FC236}">
                <a16:creationId xmlns:a16="http://schemas.microsoft.com/office/drawing/2014/main" id="{6F573721-A73C-4013-A124-16988256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altLang="zh-CN"/>
              <a:t>Flow Meeting</a:t>
            </a:r>
            <a:endParaRPr lang="zh-CN" altLang="en-US" baseline="30000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8812263-3F52-56BA-8BAE-5FA31C9D3A6F}"/>
              </a:ext>
            </a:extLst>
          </p:cNvPr>
          <p:cNvSpPr txBox="1"/>
          <p:nvPr/>
        </p:nvSpPr>
        <p:spPr>
          <a:xfrm>
            <a:off x="835542" y="1156368"/>
            <a:ext cx="74923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Calibri" panose="020F0502020204030204" pitchFamily="34" charset="0"/>
                <a:cs typeface="Calibri" panose="020F0502020204030204" pitchFamily="34" charset="0"/>
              </a:rPr>
              <a:t>Short paper</a:t>
            </a:r>
            <a:r>
              <a:rPr lang="en-US" sz="2400" dirty="0">
                <a:latin typeface="Calibri" panose="020F0502020204030204" pitchFamily="34" charset="0"/>
                <a:cs typeface="Calibri" panose="020F0502020204030204" pitchFamily="34" charset="0"/>
              </a:rPr>
              <a:t>:</a:t>
            </a:r>
            <a:r>
              <a:rPr lang="en-US" altLang="zh-CN" sz="2400" dirty="0">
                <a:latin typeface="Calibri" panose="020F0502020204030204" pitchFamily="34" charset="0"/>
                <a:cs typeface="Calibri" panose="020F0502020204030204" pitchFamily="34" charset="0"/>
              </a:rPr>
              <a:t> v1/v2 of pi+/pi-, K0s, lambda @ 3 - 3.9 GeV </a:t>
            </a:r>
            <a:endParaRPr lang="en-US" sz="2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C84804D-30ED-C1D2-242C-75BDE08CE4B3}"/>
                  </a:ext>
                </a:extLst>
              </p:cNvPr>
              <p:cNvSpPr txBox="1"/>
              <p:nvPr/>
            </p:nvSpPr>
            <p:spPr>
              <a:xfrm>
                <a:off x="835542" y="2130781"/>
                <a:ext cx="10872836" cy="304698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lang="en-US" altLang="zh-CN" sz="2400" b="1" dirty="0">
                    <a:solidFill>
                      <a:prstClr val="black"/>
                    </a:solidFill>
                    <a:latin typeface="Times New Roman" panose="02020603050405020304" pitchFamily="18" charset="0"/>
                    <a:ea typeface="等线" panose="02010600030101010101" pitchFamily="2" charset="-122"/>
                    <a:cs typeface="Times New Roman" panose="02020603050405020304" pitchFamily="18" charset="0"/>
                  </a:rPr>
                  <a:t>Conclusions: </a:t>
                </a:r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Anti-flow of mesons observed at low </a:t>
                </a:r>
                <a:r>
                  <a:rPr lang="en-US" altLang="zh-CN" sz="2400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pT</a:t>
                </a:r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, in contrast to normal flow for baryons.   </a:t>
                </a:r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  <a:sym typeface="Wingdings" pitchFamily="2" charset="2"/>
                  </a:rPr>
                  <a:t>  Shadowing effect could result in anti-flow of mesons, not only kaon mean-field.</a:t>
                </a:r>
              </a:p>
              <a:p>
                <a:endParaRPr lang="en-US" altLang="zh-CN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Figure 1: Acceptance</a:t>
                </a:r>
              </a:p>
              <a:p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Figure 2: v</a:t>
                </a:r>
                <a:r>
                  <a:rPr lang="en-US" altLang="zh-CN" sz="2400" baseline="-25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1,2</a:t>
                </a:r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(y)</a:t>
                </a:r>
              </a:p>
              <a:p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Figure 3: v</a:t>
                </a:r>
                <a:r>
                  <a:rPr lang="en-US" altLang="zh-CN" sz="2400" baseline="-25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/v</a:t>
                </a:r>
                <a:r>
                  <a:rPr lang="en-US" altLang="zh-CN" sz="2400" baseline="-25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2</a:t>
                </a:r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 vs. </a:t>
                </a: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altLang="zh-CN" sz="2400" b="1" i="1" smtClean="0">
                            <a:latin typeface="Cambria Math" panose="02040503050406030204" pitchFamily="18" charset="0"/>
                            <a:ea typeface="宋体" panose="02010600030101010101" pitchFamily="2" charset="-122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b>
                          <m:sSubPr>
                            <m:ctrlPr>
                              <a:rPr lang="en-US" altLang="zh-CN" sz="2400" b="1" i="1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2400" b="1" i="1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𝒔</m:t>
                            </m:r>
                          </m:e>
                          <m:sub>
                            <m:r>
                              <a:rPr lang="en-US" altLang="zh-CN" sz="2400" b="1" i="1">
                                <a:latin typeface="Cambria Math" panose="02040503050406030204" pitchFamily="18" charset="0"/>
                                <a:ea typeface="宋体" panose="02010600030101010101" pitchFamily="2" charset="-122"/>
                                <a:cs typeface="Times New Roman" panose="02020603050405020304" pitchFamily="18" charset="0"/>
                              </a:rPr>
                              <m:t>𝑵𝑵</m:t>
                            </m:r>
                          </m:sub>
                        </m:sSub>
                      </m:e>
                    </m:rad>
                  </m:oMath>
                </a14:m>
                <a:endParaRPr lang="en-US" altLang="zh-CN" sz="2400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  <a:p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Figure 4: dv</a:t>
                </a:r>
                <a:r>
                  <a:rPr lang="en-US" altLang="zh-CN" sz="2400" baseline="-250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1</a:t>
                </a:r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/</a:t>
                </a:r>
                <a:r>
                  <a:rPr lang="en-US" altLang="zh-CN" sz="2400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dy</a:t>
                </a:r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vs. </a:t>
                </a:r>
                <a:r>
                  <a:rPr lang="en-US" altLang="zh-CN" sz="2400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pT</a:t>
                </a:r>
                <a:r>
                  <a:rPr lang="en-US" altLang="zh-CN" sz="2400" dirty="0">
                    <a:latin typeface="Calibri" panose="020F0502020204030204" pitchFamily="34" charset="0"/>
                    <a:cs typeface="Calibri" panose="020F0502020204030204" pitchFamily="34" charset="0"/>
                  </a:rPr>
                  <a:t> </a:t>
                </a:r>
              </a:p>
            </p:txBody>
          </p:sp>
        </mc:Choice>
        <mc:Fallback xmlns=""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6C84804D-30ED-C1D2-242C-75BDE08CE4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35542" y="2130781"/>
                <a:ext cx="10872836" cy="3046988"/>
              </a:xfrm>
              <a:prstGeom prst="rect">
                <a:avLst/>
              </a:prstGeom>
              <a:blipFill>
                <a:blip r:embed="rId3"/>
                <a:stretch>
                  <a:fillRect l="-816" t="-2083" b="-41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文本框 7">
            <a:extLst>
              <a:ext uri="{FF2B5EF4-FFF2-40B4-BE49-F238E27FC236}">
                <a16:creationId xmlns:a16="http://schemas.microsoft.com/office/drawing/2014/main" id="{83DF50B3-A78A-495B-92B4-9481BC6AC611}"/>
              </a:ext>
            </a:extLst>
          </p:cNvPr>
          <p:cNvSpPr txBox="1"/>
          <p:nvPr/>
        </p:nvSpPr>
        <p:spPr>
          <a:xfrm>
            <a:off x="3268462" y="103991"/>
            <a:ext cx="565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Paper</a:t>
            </a:r>
            <a:r>
              <a:rPr lang="zh-CN" altLang="en-US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proposal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1100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2ACFA6-C216-40D4-AC1D-D5771088ED34}"/>
              </a:ext>
            </a:extLst>
          </p:cNvPr>
          <p:cNvSpPr txBox="1"/>
          <p:nvPr/>
        </p:nvSpPr>
        <p:spPr>
          <a:xfrm>
            <a:off x="1469406" y="65252"/>
            <a:ext cx="92156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Fig. 1 (Acceptance )</a:t>
            </a:r>
            <a:endParaRPr lang="zh-CN" altLang="en-US" sz="3600" b="1" dirty="0">
              <a:solidFill>
                <a:prstClr val="black"/>
              </a:solidFill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D3A0EF2-19FE-4D16-99AD-46B2A8874D68}"/>
              </a:ext>
            </a:extLst>
          </p:cNvPr>
          <p:cNvCxnSpPr>
            <a:cxnSpLocks/>
          </p:cNvCxnSpPr>
          <p:nvPr/>
        </p:nvCxnSpPr>
        <p:spPr>
          <a:xfrm>
            <a:off x="360000" y="752620"/>
            <a:ext cx="11434439" cy="0"/>
          </a:xfrm>
          <a:prstGeom prst="line">
            <a:avLst/>
          </a:prstGeom>
          <a:ln w="38100" cmpd="sng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4">
            <a:extLst>
              <a:ext uri="{FF2B5EF4-FFF2-40B4-BE49-F238E27FC236}">
                <a16:creationId xmlns:a16="http://schemas.microsoft.com/office/drawing/2014/main" id="{21CB407F-917F-46B2-9E36-D0579B57CA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2875"/>
            <a:ext cx="2743200" cy="365125"/>
          </a:xfrm>
        </p:spPr>
        <p:txBody>
          <a:bodyPr/>
          <a:lstStyle/>
          <a:p>
            <a:r>
              <a:rPr lang="en-US" altLang="zh-CN"/>
              <a:t>2023/6/20</a:t>
            </a:r>
            <a:endParaRPr lang="zh-CN" altLang="en-US" dirty="0"/>
          </a:p>
        </p:txBody>
      </p:sp>
      <p:sp>
        <p:nvSpPr>
          <p:cNvPr id="14" name="灯片编号占位符 12">
            <a:extLst>
              <a:ext uri="{FF2B5EF4-FFF2-40B4-BE49-F238E27FC236}">
                <a16:creationId xmlns:a16="http://schemas.microsoft.com/office/drawing/2014/main" id="{14C23513-F9BD-4EF1-9AF8-657C22EA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1239" y="6492875"/>
            <a:ext cx="2743200" cy="365125"/>
          </a:xfrm>
        </p:spPr>
        <p:txBody>
          <a:bodyPr/>
          <a:lstStyle/>
          <a:p>
            <a:fld id="{EFCEAB9B-6D57-4A5A-9894-206401AFA3A0}" type="slidenum">
              <a:rPr lang="zh-CN" altLang="en-US" smtClean="0"/>
              <a:t>3</a:t>
            </a:fld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92FDAAA-A660-4929-A87B-8A199B0C04EA}"/>
              </a:ext>
            </a:extLst>
          </p:cNvPr>
          <p:cNvCxnSpPr>
            <a:cxnSpLocks/>
          </p:cNvCxnSpPr>
          <p:nvPr/>
        </p:nvCxnSpPr>
        <p:spPr>
          <a:xfrm>
            <a:off x="360000" y="6544525"/>
            <a:ext cx="11434439" cy="0"/>
          </a:xfrm>
          <a:prstGeom prst="line">
            <a:avLst/>
          </a:prstGeom>
          <a:ln w="38100" cmpd="sng">
            <a:solidFill>
              <a:srgbClr val="002060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页脚占位符 6">
            <a:extLst>
              <a:ext uri="{FF2B5EF4-FFF2-40B4-BE49-F238E27FC236}">
                <a16:creationId xmlns:a16="http://schemas.microsoft.com/office/drawing/2014/main" id="{6F573721-A73C-4013-A124-16988256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altLang="zh-CN"/>
              <a:t>Flow Meeting</a:t>
            </a:r>
            <a:endParaRPr lang="zh-CN" altLang="en-US" baseline="3000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8CCBADBA-7023-7C8F-03C7-C23678AC8E4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5400000">
            <a:off x="3268299" y="145441"/>
            <a:ext cx="5617837" cy="7047153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6210AE0-261B-CBE5-C6F4-762F47043363}"/>
              </a:ext>
            </a:extLst>
          </p:cNvPr>
          <p:cNvSpPr txBox="1"/>
          <p:nvPr/>
        </p:nvSpPr>
        <p:spPr>
          <a:xfrm>
            <a:off x="9715102" y="2551837"/>
            <a:ext cx="241679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Rapidity cut: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-1 &lt; y &lt; 0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cut: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𝜋+/K0s: 0.2 &lt;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&lt; 1.6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𝛬: 0.4 &lt;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&lt; 2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17AC9B6-C8D7-AAC2-77A4-530023975EF9}"/>
              </a:ext>
            </a:extLst>
          </p:cNvPr>
          <p:cNvSpPr txBox="1"/>
          <p:nvPr/>
        </p:nvSpPr>
        <p:spPr>
          <a:xfrm>
            <a:off x="223938" y="2413337"/>
            <a:ext cx="22725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dirty="0" err="1"/>
              <a:t>Pion在low</a:t>
            </a:r>
            <a:r>
              <a:rPr lang="zh-CN" altLang="en-US" dirty="0"/>
              <a:t> </a:t>
            </a:r>
            <a:r>
              <a:rPr lang="en-US" altLang="zh-CN" dirty="0" err="1"/>
              <a:t>pt</a:t>
            </a:r>
            <a:r>
              <a:rPr lang="zh-CN" altLang="en-US" dirty="0"/>
              <a:t>加上</a:t>
            </a:r>
            <a:r>
              <a:rPr lang="en-US" altLang="zh-CN" dirty="0" err="1"/>
              <a:t>tof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altLang="zh-CN" dirty="0"/>
              <a:t>X</a:t>
            </a:r>
            <a:r>
              <a:rPr lang="zh-CN" altLang="en-US" dirty="0"/>
              <a:t>轴调到 </a:t>
            </a:r>
            <a:r>
              <a:rPr lang="en-US" altLang="zh-CN"/>
              <a:t>y&lt;0.3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en-US" dirty="0"/>
              <a:t>Pi/K/lambda </a:t>
            </a:r>
            <a:r>
              <a:rPr lang="en-US" dirty="0" err="1"/>
              <a:t>字体变大</a:t>
            </a:r>
            <a:endParaRPr lang="en-US" dirty="0"/>
          </a:p>
          <a:p>
            <a:pPr marL="342900" indent="-342900">
              <a:buAutoNum type="arabicPeriod"/>
            </a:pPr>
            <a:r>
              <a:rPr lang="en-US" altLang="zh-CN" dirty="0"/>
              <a:t>3.0</a:t>
            </a:r>
            <a:r>
              <a:rPr lang="zh-CN" altLang="en-US" dirty="0"/>
              <a:t> </a:t>
            </a:r>
            <a:r>
              <a:rPr lang="en-US" altLang="zh-CN" dirty="0"/>
              <a:t>GeV</a:t>
            </a:r>
            <a:r>
              <a:rPr lang="zh-CN" altLang="en-US" dirty="0"/>
              <a:t>放最上面一行最中间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右边彩色的</a:t>
            </a:r>
            <a:r>
              <a:rPr lang="en-US" altLang="zh-CN" dirty="0"/>
              <a:t>label</a:t>
            </a:r>
          </a:p>
        </p:txBody>
      </p:sp>
    </p:spTree>
    <p:extLst>
      <p:ext uri="{BB962C8B-B14F-4D97-AF65-F5344CB8AC3E}">
        <p14:creationId xmlns:p14="http://schemas.microsoft.com/office/powerpoint/2010/main" val="18353493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2ACFA6-C216-40D4-AC1D-D5771088ED34}"/>
              </a:ext>
            </a:extLst>
          </p:cNvPr>
          <p:cNvSpPr txBox="1"/>
          <p:nvPr/>
        </p:nvSpPr>
        <p:spPr>
          <a:xfrm>
            <a:off x="3249681" y="106289"/>
            <a:ext cx="565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Fig.</a:t>
            </a:r>
            <a:r>
              <a:rPr lang="zh-CN" altLang="en-US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2 (v</a:t>
            </a:r>
            <a:r>
              <a:rPr lang="en-US" altLang="zh-CN" sz="3600" b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/v</a:t>
            </a:r>
            <a:r>
              <a:rPr lang="en-US" altLang="zh-CN" sz="3600" b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vs. y)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D3A0EF2-19FE-4D16-99AD-46B2A8874D68}"/>
              </a:ext>
            </a:extLst>
          </p:cNvPr>
          <p:cNvCxnSpPr>
            <a:cxnSpLocks/>
          </p:cNvCxnSpPr>
          <p:nvPr/>
        </p:nvCxnSpPr>
        <p:spPr>
          <a:xfrm>
            <a:off x="360000" y="752620"/>
            <a:ext cx="11434439" cy="0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4">
            <a:extLst>
              <a:ext uri="{FF2B5EF4-FFF2-40B4-BE49-F238E27FC236}">
                <a16:creationId xmlns:a16="http://schemas.microsoft.com/office/drawing/2014/main" id="{21CB407F-917F-46B2-9E36-D0579B57CA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2875"/>
            <a:ext cx="2743200" cy="365125"/>
          </a:xfrm>
        </p:spPr>
        <p:txBody>
          <a:bodyPr/>
          <a:lstStyle/>
          <a:p>
            <a:r>
              <a:rPr lang="en-US" altLang="zh-CN"/>
              <a:t>2023/6/20</a:t>
            </a:r>
            <a:endParaRPr lang="zh-CN" altLang="en-US" dirty="0"/>
          </a:p>
        </p:txBody>
      </p:sp>
      <p:sp>
        <p:nvSpPr>
          <p:cNvPr id="14" name="灯片编号占位符 12">
            <a:extLst>
              <a:ext uri="{FF2B5EF4-FFF2-40B4-BE49-F238E27FC236}">
                <a16:creationId xmlns:a16="http://schemas.microsoft.com/office/drawing/2014/main" id="{14C23513-F9BD-4EF1-9AF8-657C22EA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1239" y="6492875"/>
            <a:ext cx="2743200" cy="365125"/>
          </a:xfrm>
        </p:spPr>
        <p:txBody>
          <a:bodyPr/>
          <a:lstStyle/>
          <a:p>
            <a:fld id="{EFCEAB9B-6D57-4A5A-9894-206401AFA3A0}" type="slidenum">
              <a:rPr lang="zh-CN" altLang="en-US" smtClean="0"/>
              <a:t>4</a:t>
            </a:fld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92FDAAA-A660-4929-A87B-8A199B0C04EA}"/>
              </a:ext>
            </a:extLst>
          </p:cNvPr>
          <p:cNvCxnSpPr>
            <a:cxnSpLocks/>
          </p:cNvCxnSpPr>
          <p:nvPr/>
        </p:nvCxnSpPr>
        <p:spPr>
          <a:xfrm>
            <a:off x="360000" y="6544525"/>
            <a:ext cx="11434439" cy="0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页脚占位符 6">
            <a:extLst>
              <a:ext uri="{FF2B5EF4-FFF2-40B4-BE49-F238E27FC236}">
                <a16:creationId xmlns:a16="http://schemas.microsoft.com/office/drawing/2014/main" id="{6F573721-A73C-4013-A124-16988256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altLang="zh-CN"/>
              <a:t>Flow Meeting</a:t>
            </a:r>
            <a:endParaRPr lang="zh-CN" altLang="en-US" baseline="30000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B2207CC9-9C32-7322-4E3E-F4501D77D4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82" y="1009544"/>
            <a:ext cx="11586835" cy="5221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8257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2ACFA6-C216-40D4-AC1D-D5771088ED34}"/>
              </a:ext>
            </a:extLst>
          </p:cNvPr>
          <p:cNvSpPr txBox="1"/>
          <p:nvPr/>
        </p:nvSpPr>
        <p:spPr>
          <a:xfrm>
            <a:off x="3249681" y="106289"/>
            <a:ext cx="565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Fig.</a:t>
            </a:r>
            <a:r>
              <a:rPr lang="zh-CN" altLang="en-US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2 (v</a:t>
            </a:r>
            <a:r>
              <a:rPr lang="en-US" altLang="zh-CN" sz="3600" b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/v</a:t>
            </a:r>
            <a:r>
              <a:rPr lang="en-US" altLang="zh-CN" sz="3600" b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vs. y)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D3A0EF2-19FE-4D16-99AD-46B2A8874D68}"/>
              </a:ext>
            </a:extLst>
          </p:cNvPr>
          <p:cNvCxnSpPr>
            <a:cxnSpLocks/>
          </p:cNvCxnSpPr>
          <p:nvPr/>
        </p:nvCxnSpPr>
        <p:spPr>
          <a:xfrm>
            <a:off x="360000" y="752620"/>
            <a:ext cx="11434439" cy="0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4">
            <a:extLst>
              <a:ext uri="{FF2B5EF4-FFF2-40B4-BE49-F238E27FC236}">
                <a16:creationId xmlns:a16="http://schemas.microsoft.com/office/drawing/2014/main" id="{21CB407F-917F-46B2-9E36-D0579B57CA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2875"/>
            <a:ext cx="2743200" cy="365125"/>
          </a:xfrm>
        </p:spPr>
        <p:txBody>
          <a:bodyPr/>
          <a:lstStyle/>
          <a:p>
            <a:r>
              <a:rPr lang="en-US" altLang="zh-CN"/>
              <a:t>2023/6/20</a:t>
            </a:r>
            <a:endParaRPr lang="zh-CN" altLang="en-US" dirty="0"/>
          </a:p>
        </p:txBody>
      </p:sp>
      <p:sp>
        <p:nvSpPr>
          <p:cNvPr id="14" name="灯片编号占位符 12">
            <a:extLst>
              <a:ext uri="{FF2B5EF4-FFF2-40B4-BE49-F238E27FC236}">
                <a16:creationId xmlns:a16="http://schemas.microsoft.com/office/drawing/2014/main" id="{14C23513-F9BD-4EF1-9AF8-657C22EA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1239" y="6492875"/>
            <a:ext cx="2743200" cy="365125"/>
          </a:xfrm>
        </p:spPr>
        <p:txBody>
          <a:bodyPr/>
          <a:lstStyle/>
          <a:p>
            <a:fld id="{EFCEAB9B-6D57-4A5A-9894-206401AFA3A0}" type="slidenum">
              <a:rPr lang="zh-CN" altLang="en-US" smtClean="0"/>
              <a:t>5</a:t>
            </a:fld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92FDAAA-A660-4929-A87B-8A199B0C04EA}"/>
              </a:ext>
            </a:extLst>
          </p:cNvPr>
          <p:cNvCxnSpPr>
            <a:cxnSpLocks/>
          </p:cNvCxnSpPr>
          <p:nvPr/>
        </p:nvCxnSpPr>
        <p:spPr>
          <a:xfrm>
            <a:off x="360000" y="6544525"/>
            <a:ext cx="11434439" cy="0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页脚占位符 6">
            <a:extLst>
              <a:ext uri="{FF2B5EF4-FFF2-40B4-BE49-F238E27FC236}">
                <a16:creationId xmlns:a16="http://schemas.microsoft.com/office/drawing/2014/main" id="{6F573721-A73C-4013-A124-16988256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altLang="zh-CN"/>
              <a:t>Flow Meeting</a:t>
            </a:r>
            <a:endParaRPr lang="zh-CN" altLang="en-US" baseline="30000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C795E9F-F188-12AF-399B-C1C771ED09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179" y="1084096"/>
            <a:ext cx="11793642" cy="5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545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2ACFA6-C216-40D4-AC1D-D5771088ED34}"/>
              </a:ext>
            </a:extLst>
          </p:cNvPr>
          <p:cNvSpPr txBox="1"/>
          <p:nvPr/>
        </p:nvSpPr>
        <p:spPr>
          <a:xfrm>
            <a:off x="3249681" y="106289"/>
            <a:ext cx="565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Fig.</a:t>
            </a:r>
            <a:r>
              <a:rPr lang="zh-CN" altLang="en-US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2 (v</a:t>
            </a:r>
            <a:r>
              <a:rPr lang="en-US" altLang="zh-CN" sz="3600" b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/v</a:t>
            </a:r>
            <a:r>
              <a:rPr lang="en-US" altLang="zh-CN" sz="3600" b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vs. y)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D3A0EF2-19FE-4D16-99AD-46B2A8874D68}"/>
              </a:ext>
            </a:extLst>
          </p:cNvPr>
          <p:cNvCxnSpPr>
            <a:cxnSpLocks/>
          </p:cNvCxnSpPr>
          <p:nvPr/>
        </p:nvCxnSpPr>
        <p:spPr>
          <a:xfrm>
            <a:off x="360000" y="752620"/>
            <a:ext cx="11434439" cy="0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4">
            <a:extLst>
              <a:ext uri="{FF2B5EF4-FFF2-40B4-BE49-F238E27FC236}">
                <a16:creationId xmlns:a16="http://schemas.microsoft.com/office/drawing/2014/main" id="{21CB407F-917F-46B2-9E36-D0579B57CA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2875"/>
            <a:ext cx="2743200" cy="365125"/>
          </a:xfrm>
        </p:spPr>
        <p:txBody>
          <a:bodyPr/>
          <a:lstStyle/>
          <a:p>
            <a:r>
              <a:rPr lang="en-US" altLang="zh-CN"/>
              <a:t>2023/6/20</a:t>
            </a:r>
            <a:endParaRPr lang="zh-CN" altLang="en-US" dirty="0"/>
          </a:p>
        </p:txBody>
      </p:sp>
      <p:sp>
        <p:nvSpPr>
          <p:cNvPr id="14" name="灯片编号占位符 12">
            <a:extLst>
              <a:ext uri="{FF2B5EF4-FFF2-40B4-BE49-F238E27FC236}">
                <a16:creationId xmlns:a16="http://schemas.microsoft.com/office/drawing/2014/main" id="{14C23513-F9BD-4EF1-9AF8-657C22EA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1239" y="6492875"/>
            <a:ext cx="2743200" cy="365125"/>
          </a:xfrm>
        </p:spPr>
        <p:txBody>
          <a:bodyPr/>
          <a:lstStyle/>
          <a:p>
            <a:fld id="{EFCEAB9B-6D57-4A5A-9894-206401AFA3A0}" type="slidenum">
              <a:rPr lang="zh-CN" altLang="en-US" smtClean="0"/>
              <a:t>6</a:t>
            </a:fld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92FDAAA-A660-4929-A87B-8A199B0C04EA}"/>
              </a:ext>
            </a:extLst>
          </p:cNvPr>
          <p:cNvCxnSpPr>
            <a:cxnSpLocks/>
          </p:cNvCxnSpPr>
          <p:nvPr/>
        </p:nvCxnSpPr>
        <p:spPr>
          <a:xfrm>
            <a:off x="360000" y="6544525"/>
            <a:ext cx="11434439" cy="0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页脚占位符 6">
            <a:extLst>
              <a:ext uri="{FF2B5EF4-FFF2-40B4-BE49-F238E27FC236}">
                <a16:creationId xmlns:a16="http://schemas.microsoft.com/office/drawing/2014/main" id="{6F573721-A73C-4013-A124-16988256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altLang="zh-CN"/>
              <a:t>Flow Meeting</a:t>
            </a:r>
            <a:endParaRPr lang="zh-CN" altLang="en-US" baseline="300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B4CD436-BBC7-F6F1-57AE-B38048B34BE2}"/>
              </a:ext>
            </a:extLst>
          </p:cNvPr>
          <p:cNvSpPr txBox="1"/>
          <p:nvPr/>
        </p:nvSpPr>
        <p:spPr>
          <a:xfrm>
            <a:off x="1731600" y="2244060"/>
            <a:ext cx="9693427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Data: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v1:  K0s and lambda show positive v1 slope in wide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window.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v2:  Negative v2 gradually becomes positive v2 as collision energy increasing. 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       Out-of-plane flow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In-plane flow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Model: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v1: v1 slope of </a:t>
            </a:r>
            <a:r>
              <a:rPr lang="en-US" altLang="zh-CN" dirty="0">
                <a:latin typeface="Calibri" panose="020F0502020204030204" pitchFamily="34" charset="0"/>
                <a:cs typeface="Calibri" panose="020F0502020204030204" pitchFamily="34" charset="0"/>
              </a:rPr>
              <a:t>K0s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becomes larger, in case that the spectator is removed.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v2: If the spectator is not exist, K0s show positive v2 at 3 – 3.9 GeV  </a:t>
            </a:r>
          </a:p>
        </p:txBody>
      </p:sp>
    </p:spTree>
    <p:extLst>
      <p:ext uri="{BB962C8B-B14F-4D97-AF65-F5344CB8AC3E}">
        <p14:creationId xmlns:p14="http://schemas.microsoft.com/office/powerpoint/2010/main" val="9067931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2ACFA6-C216-40D4-AC1D-D5771088ED34}"/>
              </a:ext>
            </a:extLst>
          </p:cNvPr>
          <p:cNvSpPr txBox="1"/>
          <p:nvPr/>
        </p:nvSpPr>
        <p:spPr>
          <a:xfrm>
            <a:off x="5260746" y="1019970"/>
            <a:ext cx="565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Fig.</a:t>
            </a:r>
            <a:r>
              <a:rPr lang="zh-CN" altLang="en-US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3 (v</a:t>
            </a:r>
            <a:r>
              <a:rPr lang="en-US" altLang="zh-CN" sz="3600" b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/v</a:t>
            </a:r>
            <a:r>
              <a:rPr lang="en-US" altLang="zh-CN" sz="3600" b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2 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vs. E)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9" name="日期占位符 4">
            <a:extLst>
              <a:ext uri="{FF2B5EF4-FFF2-40B4-BE49-F238E27FC236}">
                <a16:creationId xmlns:a16="http://schemas.microsoft.com/office/drawing/2014/main" id="{21CB407F-917F-46B2-9E36-D0579B57CA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2875"/>
            <a:ext cx="2743200" cy="365125"/>
          </a:xfrm>
        </p:spPr>
        <p:txBody>
          <a:bodyPr/>
          <a:lstStyle/>
          <a:p>
            <a:r>
              <a:rPr lang="en-US" altLang="zh-CN"/>
              <a:t>2023/6/20</a:t>
            </a:r>
            <a:endParaRPr lang="zh-CN" altLang="en-US" dirty="0"/>
          </a:p>
        </p:txBody>
      </p:sp>
      <p:sp>
        <p:nvSpPr>
          <p:cNvPr id="14" name="灯片编号占位符 12">
            <a:extLst>
              <a:ext uri="{FF2B5EF4-FFF2-40B4-BE49-F238E27FC236}">
                <a16:creationId xmlns:a16="http://schemas.microsoft.com/office/drawing/2014/main" id="{14C23513-F9BD-4EF1-9AF8-657C22EA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1239" y="6492875"/>
            <a:ext cx="2743200" cy="365125"/>
          </a:xfrm>
        </p:spPr>
        <p:txBody>
          <a:bodyPr/>
          <a:lstStyle/>
          <a:p>
            <a:fld id="{EFCEAB9B-6D57-4A5A-9894-206401AFA3A0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12" name="页脚占位符 6">
            <a:extLst>
              <a:ext uri="{FF2B5EF4-FFF2-40B4-BE49-F238E27FC236}">
                <a16:creationId xmlns:a16="http://schemas.microsoft.com/office/drawing/2014/main" id="{6F573721-A73C-4013-A124-16988256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altLang="zh-CN"/>
              <a:t>Flow Meeting</a:t>
            </a:r>
            <a:endParaRPr lang="zh-CN" altLang="en-US" baseline="300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DF97E90B-C494-E2B6-DCD0-7B856BC0304B}"/>
              </a:ext>
            </a:extLst>
          </p:cNvPr>
          <p:cNvSpPr txBox="1"/>
          <p:nvPr/>
        </p:nvSpPr>
        <p:spPr>
          <a:xfrm>
            <a:off x="5260746" y="2505670"/>
            <a:ext cx="6673026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Data: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v1: v1 slope becomes smaller as the collision energy increasing.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v2: Out-of-plane flow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  <a:sym typeface="Wingdings" pitchFamily="2" charset="2"/>
              </a:rPr>
              <a:t> In-plane flow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Model: </a:t>
            </a:r>
          </a:p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Better description for lambda v1/v2 with baryonic mean-field.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80357E3-6B40-43EC-A6DC-269A348EEA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38" y="117926"/>
            <a:ext cx="4114800" cy="6374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30329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42ACFA6-C216-40D4-AC1D-D5771088ED34}"/>
              </a:ext>
            </a:extLst>
          </p:cNvPr>
          <p:cNvSpPr txBox="1"/>
          <p:nvPr/>
        </p:nvSpPr>
        <p:spPr>
          <a:xfrm>
            <a:off x="3249681" y="160917"/>
            <a:ext cx="5655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Fig.</a:t>
            </a:r>
            <a:r>
              <a:rPr lang="zh-CN" altLang="en-US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4 (dv</a:t>
            </a:r>
            <a:r>
              <a:rPr lang="en-US" altLang="zh-CN" sz="3600" b="1" baseline="-25000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en-US" altLang="zh-CN" sz="3600" b="1" dirty="0" err="1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dy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 vs. </a:t>
            </a:r>
            <a:r>
              <a:rPr lang="en-US" altLang="zh-CN" sz="3600" b="1" dirty="0" err="1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p</a:t>
            </a:r>
            <a:r>
              <a:rPr lang="en-US" altLang="zh-CN" sz="3600" b="1" baseline="-25000" dirty="0" err="1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T</a:t>
            </a:r>
            <a:r>
              <a:rPr lang="en-US" altLang="zh-CN" sz="3600" b="1" dirty="0">
                <a:solidFill>
                  <a:prstClr val="black"/>
                </a:solidFill>
                <a:latin typeface="Times New Roman" panose="02020603050405020304" pitchFamily="18" charset="0"/>
                <a:ea typeface="等线" panose="02010600030101010101" pitchFamily="2" charset="-122"/>
                <a:cs typeface="Times New Roman" panose="02020603050405020304" pitchFamily="18" charset="0"/>
              </a:rPr>
              <a:t>)</a:t>
            </a:r>
            <a:endParaRPr kumimoji="0" lang="zh-CN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imes New Roman" panose="02020603050405020304" pitchFamily="18" charset="0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ED3A0EF2-19FE-4D16-99AD-46B2A8874D68}"/>
              </a:ext>
            </a:extLst>
          </p:cNvPr>
          <p:cNvCxnSpPr>
            <a:cxnSpLocks/>
          </p:cNvCxnSpPr>
          <p:nvPr/>
        </p:nvCxnSpPr>
        <p:spPr>
          <a:xfrm>
            <a:off x="360000" y="752620"/>
            <a:ext cx="11434439" cy="50479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日期占位符 4">
            <a:extLst>
              <a:ext uri="{FF2B5EF4-FFF2-40B4-BE49-F238E27FC236}">
                <a16:creationId xmlns:a16="http://schemas.microsoft.com/office/drawing/2014/main" id="{21CB407F-917F-46B2-9E36-D0579B57CA0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60000" y="6492875"/>
            <a:ext cx="2743200" cy="365125"/>
          </a:xfrm>
        </p:spPr>
        <p:txBody>
          <a:bodyPr/>
          <a:lstStyle/>
          <a:p>
            <a:r>
              <a:rPr lang="en-US" altLang="zh-CN"/>
              <a:t>2023/6/20</a:t>
            </a:r>
            <a:endParaRPr lang="zh-CN" altLang="en-US" dirty="0"/>
          </a:p>
        </p:txBody>
      </p:sp>
      <p:sp>
        <p:nvSpPr>
          <p:cNvPr id="14" name="灯片编号占位符 12">
            <a:extLst>
              <a:ext uri="{FF2B5EF4-FFF2-40B4-BE49-F238E27FC236}">
                <a16:creationId xmlns:a16="http://schemas.microsoft.com/office/drawing/2014/main" id="{14C23513-F9BD-4EF1-9AF8-657C22EAC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1239" y="6492875"/>
            <a:ext cx="2743200" cy="365125"/>
          </a:xfrm>
        </p:spPr>
        <p:txBody>
          <a:bodyPr/>
          <a:lstStyle/>
          <a:p>
            <a:fld id="{EFCEAB9B-6D57-4A5A-9894-206401AFA3A0}" type="slidenum">
              <a:rPr lang="zh-CN" altLang="en-US" smtClean="0"/>
              <a:t>8</a:t>
            </a:fld>
            <a:endParaRPr lang="zh-CN" altLang="en-US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92FDAAA-A660-4929-A87B-8A199B0C04EA}"/>
              </a:ext>
            </a:extLst>
          </p:cNvPr>
          <p:cNvCxnSpPr>
            <a:cxnSpLocks/>
          </p:cNvCxnSpPr>
          <p:nvPr/>
        </p:nvCxnSpPr>
        <p:spPr>
          <a:xfrm>
            <a:off x="360000" y="6544525"/>
            <a:ext cx="11434439" cy="0"/>
          </a:xfrm>
          <a:prstGeom prst="line">
            <a:avLst/>
          </a:prstGeom>
          <a:ln w="38100" cmpd="sng">
            <a:solidFill>
              <a:schemeClr val="accent1">
                <a:lumMod val="50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页脚占位符 6">
            <a:extLst>
              <a:ext uri="{FF2B5EF4-FFF2-40B4-BE49-F238E27FC236}">
                <a16:creationId xmlns:a16="http://schemas.microsoft.com/office/drawing/2014/main" id="{6F573721-A73C-4013-A124-169882566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92875"/>
            <a:ext cx="4114800" cy="365125"/>
          </a:xfrm>
        </p:spPr>
        <p:txBody>
          <a:bodyPr/>
          <a:lstStyle/>
          <a:p>
            <a:r>
              <a:rPr lang="en-US" altLang="zh-CN"/>
              <a:t>Flow Meeting</a:t>
            </a:r>
            <a:endParaRPr lang="zh-CN" altLang="en-US" baseline="30000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56DD419-C29A-7EC6-05C1-F6026AAC969A}"/>
              </a:ext>
            </a:extLst>
          </p:cNvPr>
          <p:cNvSpPr txBox="1"/>
          <p:nvPr/>
        </p:nvSpPr>
        <p:spPr>
          <a:xfrm>
            <a:off x="1949509" y="4928167"/>
            <a:ext cx="9585151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Data: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𝜋+ and K0s show negative v1 slope at low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pT.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(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below 0.5 GeV/c or so)</a:t>
            </a:r>
          </a:p>
          <a:p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2000" b="1" dirty="0">
                <a:latin typeface="Calibri" panose="020F0502020204030204" pitchFamily="34" charset="0"/>
                <a:cs typeface="Calibri" panose="020F0502020204030204" pitchFamily="34" charset="0"/>
              </a:rPr>
              <a:t>Model:</a:t>
            </a:r>
            <a:r>
              <a:rPr lang="en-US" sz="1600" b="1" dirty="0">
                <a:latin typeface="Calibri" panose="020F0502020204030204" pitchFamily="34" charset="0"/>
                <a:cs typeface="Calibri" panose="020F0502020204030204" pitchFamily="34" charset="0"/>
              </a:rPr>
              <a:t>  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Anti-flow disappeared at low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pT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if the spectator is removed.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355C3A9-E7CD-D9CB-B5FA-23EE4615D8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91" y="1073164"/>
            <a:ext cx="11536017" cy="3950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578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27F29DF-11D5-4EBB-B4B4-F7B6CC7546A9}"/>
              </a:ext>
            </a:extLst>
          </p:cNvPr>
          <p:cNvSpPr txBox="1"/>
          <p:nvPr/>
        </p:nvSpPr>
        <p:spPr>
          <a:xfrm>
            <a:off x="4773227" y="2921168"/>
            <a:ext cx="264554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/>
              <a:t>Backup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DBF45DD-166F-48DA-BD16-FC32191487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zh-CN"/>
              <a:t>2023/6/20</a:t>
            </a:r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EB3D52C-460A-4B3C-AA09-258AAA6BD3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Flow Meeting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B09289B-91C6-4131-8A2F-4B40CDEAF9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91701C-B020-4E94-B96B-51CB92F6B98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1584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59036</TotalTime>
  <Words>849</Words>
  <Application>Microsoft Macintosh PowerPoint</Application>
  <PresentationFormat>宽屏</PresentationFormat>
  <Paragraphs>104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等线</vt:lpstr>
      <vt:lpstr>等线 Light</vt:lpstr>
      <vt:lpstr>Arial</vt:lpstr>
      <vt:lpstr>Calibri</vt:lpstr>
      <vt:lpstr>Cambria Math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 佐文</dc:creator>
  <cp:lastModifiedBy>佐文 刘</cp:lastModifiedBy>
  <cp:revision>415</cp:revision>
  <cp:lastPrinted>2021-11-24T04:36:43Z</cp:lastPrinted>
  <dcterms:created xsi:type="dcterms:W3CDTF">2021-08-21T02:04:34Z</dcterms:created>
  <dcterms:modified xsi:type="dcterms:W3CDTF">2023-07-07T00:42:40Z</dcterms:modified>
</cp:coreProperties>
</file>

<file path=docProps/thumbnail.jpeg>
</file>